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74" r:id="rId5"/>
    <p:sldId id="260" r:id="rId6"/>
    <p:sldId id="261" r:id="rId7"/>
    <p:sldId id="263" r:id="rId8"/>
    <p:sldId id="264" r:id="rId9"/>
    <p:sldId id="266" r:id="rId10"/>
    <p:sldId id="267" r:id="rId11"/>
    <p:sldId id="275" r:id="rId12"/>
    <p:sldId id="268" r:id="rId13"/>
    <p:sldId id="276" r:id="rId14"/>
    <p:sldId id="269" r:id="rId15"/>
    <p:sldId id="277" r:id="rId16"/>
    <p:sldId id="278" r:id="rId17"/>
    <p:sldId id="273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Open Sans" pitchFamily="2" charset="0"/>
      <p:regular r:id="rId24"/>
      <p:bold r:id="rId25"/>
    </p:embeddedFont>
    <p:embeddedFont>
      <p:font typeface="Open Sans Light" pitchFamily="2" charset="0"/>
      <p:regular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Roboto Light" panose="02000000000000000000" pitchFamily="2" charset="0"/>
      <p:regular r:id="rId31"/>
      <p:italic r:id="rId32"/>
    </p:embeddedFont>
    <p:embeddedFont>
      <p:font typeface="Roboto SemiBold" panose="02000000000000000000" pitchFamily="2" charset="0"/>
      <p:bold r:id="rId33"/>
      <p:boldItalic r:id="rId34"/>
    </p:embeddedFont>
    <p:embeddedFont>
      <p:font typeface="Sofia Sans" pitchFamily="2" charset="0"/>
      <p:regular r:id="rId35"/>
      <p:bold r:id="rId36"/>
      <p:italic r:id="rId37"/>
      <p:boldItalic r:id="rId38"/>
    </p:embeddedFont>
    <p:embeddedFont>
      <p:font typeface="Sofia Sans ExtraBold" pitchFamily="2" charset="0"/>
      <p:bold r:id="rId39"/>
      <p:boldItalic r:id="rId40"/>
    </p:embeddedFont>
    <p:embeddedFont>
      <p:font typeface="Sofia Sans Semi Condensed Light" pitchFamily="2" charset="0"/>
      <p:regular r:id="rId41"/>
      <p:italic r:id="rId42"/>
    </p:embeddedFont>
  </p:embeddedFontLst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7EBB"/>
    <a:srgbClr val="FF5050"/>
    <a:srgbClr val="FFFFFF"/>
    <a:srgbClr val="0070C0"/>
    <a:srgbClr val="FF0000"/>
    <a:srgbClr val="00CC00"/>
    <a:srgbClr val="FF9999"/>
    <a:srgbClr val="333333"/>
    <a:srgbClr val="36D649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00" autoAdjust="0"/>
    <p:restoredTop sz="84808" autoAdjust="0"/>
  </p:normalViewPr>
  <p:slideViewPr>
    <p:cSldViewPr>
      <p:cViewPr varScale="1">
        <p:scale>
          <a:sx n="110" d="100"/>
          <a:sy n="110" d="100"/>
        </p:scale>
        <p:origin x="634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324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2472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tableStyles" Target="tableStyles.xml"/><Relationship Id="rId20" Type="http://schemas.openxmlformats.org/officeDocument/2006/relationships/font" Target="fonts/font1.fntdata"/><Relationship Id="rId41" Type="http://schemas.openxmlformats.org/officeDocument/2006/relationships/font" Target="fonts/font22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fia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fia Sans" pitchFamily="2" charset="0"/>
              </a:defRPr>
            </a:lvl1pPr>
          </a:lstStyle>
          <a:p>
            <a:fld id="{EAF9F6F8-DC93-4263-BA57-AD9D4385C8E5}" type="datetimeFigureOut">
              <a:rPr lang="en-US" smtClean="0"/>
              <a:pPr/>
              <a:t>2025-09-17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fia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fia Sans" pitchFamily="2" charset="0"/>
              </a:defRPr>
            </a:lvl1pPr>
          </a:lstStyle>
          <a:p>
            <a:fld id="{725F2DB0-B490-4B71-886B-D4923F0888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745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Sofia Sans" pitchFamily="2" charset="0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Sofia Sans" pitchFamily="2" charset="0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Sofia Sans" pitchFamily="2" charset="0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Sofia Sans" pitchFamily="2" charset="0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Sofia Sans" pitchFamily="2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436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6341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96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3515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8686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7947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1782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954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9A2BD2-1FFC-4068-BCFA-24F7ECC9F58C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998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055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220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5504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7481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788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F2DB0-B490-4B71-886B-D4923F08889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501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30">
            <a:extLst>
              <a:ext uri="{FF2B5EF4-FFF2-40B4-BE49-F238E27FC236}">
                <a16:creationId xmlns:a16="http://schemas.microsoft.com/office/drawing/2014/main" id="{C494A970-9AF4-409C-8F15-43B5D41EC1D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0" y="1962150"/>
            <a:ext cx="9144000" cy="685800"/>
          </a:xfrm>
        </p:spPr>
        <p:txBody>
          <a:bodyPr>
            <a:noAutofit/>
          </a:bodyPr>
          <a:lstStyle>
            <a:lvl1pPr algn="ctr">
              <a:buNone/>
              <a:defRPr sz="4000" b="1">
                <a:solidFill>
                  <a:schemeClr val="tx1"/>
                </a:solidFill>
                <a:effectLst/>
                <a:latin typeface="Sofia Sans" pitchFamily="2" charset="0"/>
                <a:ea typeface="Roboto SemiBold" panose="02000000000000000000" pitchFamily="2" charset="0"/>
              </a:defRPr>
            </a:lvl1pPr>
          </a:lstStyle>
          <a:p>
            <a:pPr lvl="0"/>
            <a:r>
              <a:rPr lang="bg-BG" dirty="0"/>
              <a:t>Заглавие 1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035142-A755-4F3B-893B-2EE93D0108B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338" y="277813"/>
            <a:ext cx="1965325" cy="153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  <a:noFill/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n-US" sz="4000" spc="-100" baseline="0" dirty="0">
                <a:effectLst/>
                <a:latin typeface="Sofia Sans ExtraBold" pitchFamily="2" charset="0"/>
                <a:ea typeface="Open Sans" pitchFamily="2" charset="0"/>
                <a:cs typeface="Open Sans" pitchFamily="2" charset="0"/>
              </a:defRPr>
            </a:lvl1pPr>
          </a:lstStyle>
          <a:p>
            <a:pPr lvl="0" algn="l" defTabSz="914400"/>
            <a:r>
              <a:rPr lang="en-US" dirty="0"/>
              <a:t>Click to edit Master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00150"/>
            <a:ext cx="8686800" cy="3829050"/>
          </a:xfrm>
        </p:spPr>
        <p:txBody>
          <a:bodyPr/>
          <a:lstStyle>
            <a:lvl1pPr marL="0" indent="0" algn="l">
              <a:defRPr lang="en-US" sz="2800" b="1" kern="1200" dirty="0">
                <a:solidFill>
                  <a:schemeClr val="tx1"/>
                </a:solidFill>
                <a:effectLst/>
                <a:latin typeface="Sofia Sans" pitchFamily="2" charset="0"/>
                <a:ea typeface="Open Sans" pitchFamily="2" charset="0"/>
                <a:cs typeface="Open Sans" pitchFamily="2" charset="0"/>
              </a:defRPr>
            </a:lvl1pPr>
            <a:lvl2pPr marL="800100" indent="-342900" algn="l">
              <a:buFont typeface="Calibri" pitchFamily="34" charset="0"/>
              <a:buChar char="–"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ofia Sans Semi Condensed Light" pitchFamily="2" charset="0"/>
                <a:ea typeface="Open Sans Light" pitchFamily="2" charset="0"/>
                <a:cs typeface="Open Sans Light" pitchFamily="2" charset="0"/>
              </a:defRPr>
            </a:lvl2pPr>
            <a:lvl3pPr algn="l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Semi Condensed Light" pitchFamily="2" charset="0"/>
                <a:ea typeface="Open Sans Light" pitchFamily="2" charset="0"/>
                <a:cs typeface="Open Sans Light" pitchFamily="2" charset="0"/>
              </a:defRPr>
            </a:lvl3pPr>
            <a:lvl4pPr marL="1198562" indent="-285750" algn="l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Semi Condensed Light" pitchFamily="2" charset="0"/>
                <a:ea typeface="Roboto" panose="02000000000000000000" pitchFamily="2" charset="0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spcBef>
                <a:spcPts val="12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742950" lvl="1" indent="-285750" algn="l" defTabSz="914400" rtl="0" eaLnBrk="1" latinLnBrk="0" hangingPunct="1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algn="l" defTabSz="914400" rtl="0" eaLnBrk="1" latinLnBrk="0" hangingPunct="1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algn="l" defTabSz="914400" rtl="0" eaLnBrk="1" latinLnBrk="0" hangingPunct="1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4300"/>
            <a:ext cx="8686800" cy="4914900"/>
          </a:xfrm>
        </p:spPr>
        <p:txBody>
          <a:bodyPr/>
          <a:lstStyle>
            <a:lvl1pPr marL="0" indent="0" algn="l">
              <a:defRPr lang="en-US" sz="2800" b="1" kern="1200" dirty="0">
                <a:solidFill>
                  <a:schemeClr val="tx1"/>
                </a:solidFill>
                <a:effectLst/>
                <a:latin typeface="Sofia Sans" pitchFamily="2" charset="0"/>
                <a:ea typeface="Open Sans" pitchFamily="2" charset="0"/>
                <a:cs typeface="Open Sans" pitchFamily="2" charset="0"/>
              </a:defRPr>
            </a:lvl1pPr>
            <a:lvl2pPr marL="800100" indent="-342900">
              <a:buFont typeface="Calibri" pitchFamily="34" charset="0"/>
              <a:buChar char="–"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ofia Sans Semi Condensed Light" pitchFamily="2" charset="0"/>
                <a:ea typeface="Open Sans Light" pitchFamily="2" charset="0"/>
                <a:cs typeface="Open Sans Light" pitchFamily="2" charset="0"/>
              </a:defRPr>
            </a:lvl2pPr>
            <a:lvl3pPr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Semi Condensed Light" pitchFamily="2" charset="0"/>
                <a:ea typeface="Open Sans Light" pitchFamily="2" charset="0"/>
                <a:cs typeface="Open Sans Light" pitchFamily="2" charset="0"/>
              </a:defRPr>
            </a:lvl3pPr>
            <a:lvl4pPr marL="1198562" indent="-28575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Semi Condensed Light" pitchFamily="2" charset="0"/>
                <a:ea typeface="Roboto" panose="02000000000000000000" pitchFamily="2" charset="0"/>
                <a:cs typeface="+mn-cs"/>
              </a:defRPr>
            </a:lvl4pPr>
          </a:lstStyle>
          <a:p>
            <a:pPr marL="0" lvl="0" indent="0" algn="l" defTabSz="914400" rtl="0" eaLnBrk="1" latinLnBrk="0" hangingPunct="1">
              <a:spcBef>
                <a:spcPts val="12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742950" lvl="1" indent="-285750" algn="l" defTabSz="914400" rtl="0" eaLnBrk="1" latinLnBrk="0" hangingPunct="1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algn="l" defTabSz="914400" rtl="0" eaLnBrk="1" latinLnBrk="0" hangingPunct="1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algn="l" defTabSz="914400" rtl="0" eaLnBrk="1" latinLnBrk="0" hangingPunct="1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5400" b="0" kern="1200" spc="-100" baseline="0" dirty="0">
                <a:solidFill>
                  <a:schemeClr val="tx1"/>
                </a:solidFill>
                <a:effectLst/>
                <a:latin typeface="Sofia Sans ExtraBold" pitchFamily="2" charset="0"/>
                <a:ea typeface="Roboto SemiBold" panose="02000000000000000000" pitchFamily="2" charset="0"/>
                <a:cs typeface="Open San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6868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l" defTabSz="914400" rtl="0" eaLnBrk="1" latinLnBrk="0" hangingPunct="1">
              <a:spcBef>
                <a:spcPct val="0"/>
              </a:spcBef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2"/>
            <a:ext cx="8229600" cy="3809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lvl="0" indent="0" algn="l" defTabSz="914400" rtl="0" eaLnBrk="1" latinLnBrk="0" hangingPunct="1">
              <a:spcBef>
                <a:spcPts val="12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742950" lvl="1" indent="-285750" algn="l" defTabSz="914400" rtl="0" eaLnBrk="1" latinLnBrk="0" hangingPunct="1">
              <a:spcBef>
                <a:spcPts val="300"/>
              </a:spcBef>
              <a:buFont typeface="Calibri" pitchFamily="34" charset="0"/>
              <a:buChar char="–"/>
            </a:pPr>
            <a:r>
              <a:rPr lang="en-US" dirty="0"/>
              <a:t>Second level</a:t>
            </a:r>
          </a:p>
          <a:p>
            <a:pPr marL="746125" lvl="2" indent="0" algn="l" defTabSz="914400" rtl="0" eaLnBrk="1" latinLnBrk="0" hangingPunct="1">
              <a:spcBef>
                <a:spcPts val="0"/>
              </a:spcBef>
              <a:buFont typeface="Sofia Sans Semi Condensed Light" pitchFamily="2" charset="0"/>
              <a:buNone/>
            </a:pPr>
            <a:r>
              <a:rPr lang="en-US" dirty="0"/>
              <a:t>Third level</a:t>
            </a:r>
          </a:p>
          <a:p>
            <a:pPr marL="1085850" lvl="3" indent="-173038" algn="l" defTabSz="914400" rtl="0" eaLnBrk="1" latinLnBrk="0" hangingPunct="1">
              <a:spcBef>
                <a:spcPts val="0"/>
              </a:spcBef>
              <a:buFont typeface="Sofia Sans Semi Condensed Light" pitchFamily="2" charset="0"/>
              <a:buChar char="–"/>
            </a:pPr>
            <a:r>
              <a:rPr lang="en-US" dirty="0"/>
              <a:t>Fourth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4" r:id="rId4"/>
    <p:sldLayoutId id="2147483655" r:id="rId5"/>
  </p:sldLayoutIdLst>
  <p:transition>
    <p:push dir="u"/>
  </p:transition>
  <p:txStyles>
    <p:titleStyle>
      <a:lvl1pPr algn="l" defTabSz="685800" rtl="0" eaLnBrk="1" latinLnBrk="0" hangingPunct="1">
        <a:spcBef>
          <a:spcPct val="0"/>
        </a:spcBef>
        <a:buNone/>
        <a:defRPr lang="en-US" sz="4000" b="1" kern="1200" spc="-100" baseline="0" dirty="0">
          <a:solidFill>
            <a:schemeClr val="tx1"/>
          </a:solidFill>
          <a:effectLst/>
          <a:latin typeface="Sofia Sans ExtraBold" pitchFamily="2" charset="0"/>
          <a:ea typeface="Open Sans" pitchFamily="2" charset="0"/>
          <a:cs typeface="Open Sans" pitchFamily="2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None/>
        <a:defRPr lang="en-US" sz="2800" b="1" kern="1200" dirty="0">
          <a:solidFill>
            <a:schemeClr val="tx1"/>
          </a:solidFill>
          <a:effectLst/>
          <a:latin typeface="Sofia Sans" pitchFamily="2" charset="0"/>
          <a:ea typeface="Open Sans" pitchFamily="2" charset="0"/>
          <a:cs typeface="Open Sans" pitchFamily="2" charset="0"/>
        </a:defRPr>
      </a:lvl1pPr>
      <a:lvl2pPr marL="800100" indent="-34290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2400" kern="1200" dirty="0">
          <a:solidFill>
            <a:schemeClr val="tx1">
              <a:lumMod val="75000"/>
              <a:lumOff val="2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60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Open Sans Light" pitchFamily="2" charset="0"/>
          <a:cs typeface="Open Sans Light" pitchFamily="2" charset="0"/>
        </a:defRPr>
      </a:lvl3pPr>
      <a:lvl4pPr marL="1198562" indent="-2857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600" kern="1200" dirty="0">
          <a:solidFill>
            <a:schemeClr val="tx1">
              <a:lumMod val="65000"/>
              <a:lumOff val="35000"/>
            </a:schemeClr>
          </a:solidFill>
          <a:effectLst/>
          <a:latin typeface="Sofia Sans Semi Condensed Light" pitchFamily="2" charset="0"/>
          <a:ea typeface="Roboto" panose="02000000000000000000" pitchFamily="2" charset="0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effectLst>
            <a:outerShdw blurRad="50800" dir="16200000" rotWithShape="0">
              <a:prstClr val="black">
                <a:alpha val="40000"/>
              </a:prstClr>
            </a:outerShdw>
          </a:effectLst>
          <a:latin typeface="Sofia Sans" pitchFamily="2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learn.fmi.uni-sofia.b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21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bg-BG" dirty="0"/>
              <a:t>Упражнение </a:t>
            </a:r>
            <a:r>
              <a:rPr lang="en-GB" dirty="0"/>
              <a:t>S01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A95CDC-862B-4B65-894D-B9AF59840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716" y="2724150"/>
            <a:ext cx="1684884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8E1FDE-A65B-4289-AA62-99F16BFB1C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9558" y="2724150"/>
            <a:ext cx="1684883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FEF4906-B2B8-42AE-955D-DEBCAE43F2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0" y="2724150"/>
            <a:ext cx="1684884" cy="9144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  <p:sp>
        <p:nvSpPr>
          <p:cNvPr id="16" name="Content Placeholder 30">
            <a:extLst>
              <a:ext uri="{FF2B5EF4-FFF2-40B4-BE49-F238E27FC236}">
                <a16:creationId xmlns:a16="http://schemas.microsoft.com/office/drawing/2014/main" id="{1922AAB3-F775-44FF-97E8-DFE09BA352B0}"/>
              </a:ext>
            </a:extLst>
          </p:cNvPr>
          <p:cNvSpPr txBox="1">
            <a:spLocks/>
          </p:cNvSpPr>
          <p:nvPr/>
        </p:nvSpPr>
        <p:spPr>
          <a:xfrm>
            <a:off x="0" y="4885551"/>
            <a:ext cx="9144000" cy="25794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00" b="0" kern="1200" spc="0" noProof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fia Sans ExtraLight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Lucida Sans Unicode" panose="020B0602030504020204" pitchFamily="34" charset="0"/>
              </a:defRPr>
            </a:lvl2pPr>
            <a:lvl3pPr marL="746125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ExtraLight" panose="02000000000000000000" pitchFamily="2" charset="0"/>
                <a:ea typeface="Roboto ExtraLight" panose="02000000000000000000" pitchFamily="2" charset="0"/>
                <a:cs typeface="Lucida Sans Unicode" panose="020B0602030504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ru-RU" dirty="0">
                <a:solidFill>
                  <a:prstClr val="black">
                    <a:lumMod val="65000"/>
                    <a:lumOff val="35000"/>
                  </a:prstClr>
                </a:solidFill>
                <a:latin typeface="Sofia Sans Semi Condensed Light" pitchFamily="2" charset="0"/>
              </a:rPr>
              <a:t>ОСНОВИ НА КОМПЮТЪРНАТА ГРАФИКА   •   проф. д-р ПАВЕЛ БОЙЧЕВ   •   ИТ-ФМИ-СУ   •   2025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Задача</a:t>
            </a:r>
          </a:p>
          <a:p>
            <a:pPr lvl="1"/>
            <a:r>
              <a:rPr lang="bg-BG" dirty="0"/>
              <a:t>Пуснете пример </a:t>
            </a:r>
            <a:r>
              <a:rPr lang="en-US" b="1" dirty="0">
                <a:latin typeface="Sofia Sans" pitchFamily="2" charset="0"/>
              </a:rPr>
              <a:t>S01 E04</a:t>
            </a:r>
          </a:p>
          <a:p>
            <a:pPr lvl="1"/>
            <a:r>
              <a:rPr lang="bg-BG" dirty="0"/>
              <a:t>Разгледайте кода</a:t>
            </a:r>
            <a:r>
              <a:rPr lang="en-US" dirty="0"/>
              <a:t> </a:t>
            </a:r>
            <a:r>
              <a:rPr lang="bg-BG" dirty="0"/>
              <a:t>на примера</a:t>
            </a:r>
          </a:p>
          <a:p>
            <a:pPr lvl="1"/>
            <a:r>
              <a:rPr lang="bg-BG" dirty="0"/>
              <a:t>Опитайте се да идентифицирате елементите</a:t>
            </a:r>
            <a:br>
              <a:rPr lang="en-US" dirty="0"/>
            </a:br>
            <a:r>
              <a:rPr lang="bg-BG" dirty="0"/>
              <a:t>на фотосесията</a:t>
            </a:r>
          </a:p>
          <a:p>
            <a:r>
              <a:rPr lang="bg-BG" dirty="0"/>
              <a:t>Забележка</a:t>
            </a:r>
          </a:p>
          <a:p>
            <a:pPr lvl="1"/>
            <a:r>
              <a:rPr lang="bg-BG" dirty="0"/>
              <a:t>На следващия слайд се показва какво се очаква</a:t>
            </a:r>
            <a:br>
              <a:rPr lang="en-US" dirty="0"/>
            </a:br>
            <a:r>
              <a:rPr lang="bg-BG" dirty="0"/>
              <a:t>да се види на екрана</a:t>
            </a:r>
          </a:p>
          <a:p>
            <a:pPr lvl="1"/>
            <a:r>
              <a:rPr lang="bg-BG" dirty="0"/>
              <a:t>Само се ориентирайте в кода, без да се задълбавате</a:t>
            </a:r>
            <a:br>
              <a:rPr lang="en-US" dirty="0"/>
            </a:br>
            <a:r>
              <a:rPr lang="bg-BG" dirty="0"/>
              <a:t>във всички детайли</a:t>
            </a:r>
          </a:p>
        </p:txBody>
      </p:sp>
    </p:spTree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91DE7F-0A58-475E-9A18-9C93E35CF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676" y="1200150"/>
            <a:ext cx="5054649" cy="27432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32507921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</p:spPr>
        <p:txBody>
          <a:bodyPr/>
          <a:lstStyle/>
          <a:p>
            <a:r>
              <a:rPr lang="bg-BG"/>
              <a:t>Задача </a:t>
            </a:r>
            <a:r>
              <a:rPr lang="en-US"/>
              <a:t>S01 E05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Налучкайте следните промени</a:t>
            </a:r>
          </a:p>
          <a:p>
            <a:pPr lvl="1"/>
            <a:r>
              <a:rPr lang="bg-BG" dirty="0"/>
              <a:t>Използвайте кода в </a:t>
            </a:r>
            <a:r>
              <a:rPr lang="en-GB" b="1" dirty="0">
                <a:latin typeface="Sofia Sans" pitchFamily="2" charset="0"/>
              </a:rPr>
              <a:t>Problem S01 E05.html</a:t>
            </a:r>
            <a:endParaRPr lang="bg-BG" b="1" dirty="0">
              <a:latin typeface="Sofia Sans" pitchFamily="2" charset="0"/>
            </a:endParaRPr>
          </a:p>
          <a:p>
            <a:pPr lvl="1"/>
            <a:r>
              <a:rPr lang="bg-BG" dirty="0"/>
              <a:t>Кубът да стане на тухла</a:t>
            </a:r>
            <a:r>
              <a:rPr lang="en-US" dirty="0"/>
              <a:t> </a:t>
            </a:r>
            <a:r>
              <a:rPr lang="bg-BG" dirty="0"/>
              <a:t>с тухлен цвят</a:t>
            </a:r>
          </a:p>
          <a:p>
            <a:r>
              <a:rPr lang="bg-BG" dirty="0"/>
              <a:t>Защо?</a:t>
            </a:r>
          </a:p>
          <a:p>
            <a:pPr lvl="1"/>
            <a:r>
              <a:rPr lang="bg-BG" dirty="0"/>
              <a:t>За да се поровим в документацията и да намерим</a:t>
            </a:r>
            <a:br>
              <a:rPr lang="bg-BG" dirty="0"/>
            </a:br>
            <a:r>
              <a:rPr lang="bg-BG" dirty="0"/>
              <a:t>как да направим тези неща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1B482E-3CF7-4EB5-9B5C-0B2ED5682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676" y="1200150"/>
            <a:ext cx="5054649" cy="27432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76626391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</p:spPr>
        <p:txBody>
          <a:bodyPr/>
          <a:lstStyle/>
          <a:p>
            <a:r>
              <a:rPr lang="bg-BG"/>
              <a:t>Задача </a:t>
            </a:r>
            <a:r>
              <a:rPr lang="en-US"/>
              <a:t>S01 E06*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Плочка с дупка</a:t>
            </a:r>
          </a:p>
          <a:p>
            <a:pPr lvl="1"/>
            <a:r>
              <a:rPr lang="bg-BG" dirty="0"/>
              <a:t>Дадена е плочка</a:t>
            </a:r>
          </a:p>
          <a:p>
            <a:pPr lvl="1"/>
            <a:r>
              <a:rPr lang="bg-BG" dirty="0"/>
              <a:t>Направете каквато и да е дупка в нея</a:t>
            </a:r>
          </a:p>
          <a:p>
            <a:pPr lvl="1"/>
            <a:r>
              <a:rPr lang="bg-BG" dirty="0"/>
              <a:t>Само с показаните до момента неща</a:t>
            </a:r>
          </a:p>
          <a:p>
            <a:r>
              <a:rPr lang="bg-BG" dirty="0"/>
              <a:t>Защо?</a:t>
            </a:r>
          </a:p>
          <a:p>
            <a:pPr lvl="1"/>
            <a:r>
              <a:rPr lang="bg-BG" dirty="0"/>
              <a:t>Задача с повишена трудност</a:t>
            </a:r>
          </a:p>
          <a:p>
            <a:pPr lvl="1"/>
            <a:r>
              <a:rPr lang="bg-BG" dirty="0"/>
              <a:t>Решение на неочакван проблем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948AC0-58DB-4755-AC7D-6949768EA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676" y="1200150"/>
            <a:ext cx="5054649" cy="2743200"/>
          </a:xfrm>
          <a:prstGeom prst="rect">
            <a:avLst/>
          </a:prstGeom>
          <a:ln w="3175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64831919"/>
      </p:ext>
    </p:extLst>
  </p:cSld>
  <p:clrMapOvr>
    <a:masterClrMapping/>
  </p:clrMapOvr>
  <p:transition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</p:spPr>
        <p:txBody>
          <a:bodyPr/>
          <a:lstStyle/>
          <a:p>
            <a:r>
              <a:rPr lang="bg-BG" dirty="0"/>
              <a:t>Преди следващия път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Разгледайте в най-общи линии</a:t>
            </a:r>
          </a:p>
          <a:p>
            <a:pPr lvl="1"/>
            <a:r>
              <a:rPr lang="bg-BG" dirty="0"/>
              <a:t>Синтаксиса на </a:t>
            </a:r>
            <a:r>
              <a:rPr lang="en-US" dirty="0"/>
              <a:t>JavaScript</a:t>
            </a:r>
            <a:endParaRPr lang="bg-BG" dirty="0"/>
          </a:p>
          <a:p>
            <a:pPr lvl="1"/>
            <a:r>
              <a:rPr lang="bg-BG" dirty="0"/>
              <a:t>Работа с променливи и функции</a:t>
            </a:r>
          </a:p>
          <a:p>
            <a:pPr lvl="1"/>
            <a:r>
              <a:rPr lang="bg-BG" dirty="0"/>
              <a:t>Правене на цикъл и условно изпълнение</a:t>
            </a:r>
          </a:p>
          <a:p>
            <a:pPr lvl="1"/>
            <a:r>
              <a:rPr lang="bg-BG" dirty="0"/>
              <a:t>За какво се използва </a:t>
            </a:r>
            <a:r>
              <a:rPr lang="en-US" b="1" dirty="0" err="1">
                <a:solidFill>
                  <a:schemeClr val="tx1"/>
                </a:solidFill>
                <a:latin typeface="Sofia Sans" pitchFamily="2" charset="0"/>
              </a:rPr>
              <a:t>var</a:t>
            </a:r>
            <a:endParaRPr lang="bg-BG" b="1" dirty="0">
              <a:solidFill>
                <a:schemeClr val="tx1"/>
              </a:solidFill>
              <a:latin typeface="Sofia Sans" pitchFamily="2" charset="0"/>
            </a:endParaRPr>
          </a:p>
          <a:p>
            <a:pPr lvl="1"/>
            <a:r>
              <a:rPr lang="bg-BG" dirty="0"/>
              <a:t>За какво се използва </a:t>
            </a:r>
            <a:r>
              <a:rPr lang="en-US" b="1" dirty="0">
                <a:solidFill>
                  <a:schemeClr val="tx1"/>
                </a:solidFill>
                <a:latin typeface="Sofia Sans" pitchFamily="2" charset="0"/>
              </a:rPr>
              <a:t>new</a:t>
            </a:r>
            <a:endParaRPr lang="bg-BG" b="1" dirty="0">
              <a:solidFill>
                <a:schemeClr val="tx1"/>
              </a:solidFill>
              <a:latin typeface="Sofia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076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Край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</p:spPr>
        <p:txBody>
          <a:bodyPr/>
          <a:lstStyle/>
          <a:p>
            <a:r>
              <a:rPr lang="bg-BG"/>
              <a:t>Цели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/>
              <a:t>Основни цели на упражненията</a:t>
            </a:r>
          </a:p>
          <a:p>
            <a:pPr lvl="1"/>
            <a:r>
              <a:rPr lang="bg-BG"/>
              <a:t>Кратко запознаване с Т</a:t>
            </a:r>
            <a:r>
              <a:rPr lang="en-US"/>
              <a:t>hree.js</a:t>
            </a:r>
            <a:endParaRPr lang="bg-BG"/>
          </a:p>
          <a:p>
            <a:pPr lvl="1"/>
            <a:r>
              <a:rPr lang="bg-BG"/>
              <a:t>Създаване на </a:t>
            </a:r>
            <a:r>
              <a:rPr lang="en-US"/>
              <a:t>3D</a:t>
            </a:r>
            <a:r>
              <a:rPr lang="bg-BG"/>
              <a:t> графика за браузър</a:t>
            </a:r>
          </a:p>
          <a:p>
            <a:pPr lvl="1"/>
            <a:r>
              <a:rPr lang="bg-BG"/>
              <a:t>Подготовка за домашните</a:t>
            </a:r>
            <a:r>
              <a:rPr lang="en-US"/>
              <a:t> </a:t>
            </a:r>
            <a:r>
              <a:rPr lang="bg-BG"/>
              <a:t>по ОКГ</a:t>
            </a:r>
          </a:p>
          <a:p>
            <a:pPr lvl="1"/>
            <a:r>
              <a:rPr lang="bg-BG"/>
              <a:t>Самостоятелно решаване на проблеми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</p:spPr>
        <p:txBody>
          <a:bodyPr/>
          <a:lstStyle/>
          <a:p>
            <a:r>
              <a:rPr lang="bg-BG"/>
              <a:t>Необходими уери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Софтуер</a:t>
            </a:r>
          </a:p>
          <a:p>
            <a:pPr lvl="1"/>
            <a:r>
              <a:rPr lang="bg-BG" dirty="0"/>
              <a:t>Браузър с поддръжка на </a:t>
            </a:r>
            <a:r>
              <a:rPr lang="en-US" dirty="0"/>
              <a:t>WebGL</a:t>
            </a:r>
            <a:endParaRPr lang="bg-BG" dirty="0"/>
          </a:p>
          <a:p>
            <a:pPr lvl="1"/>
            <a:r>
              <a:rPr lang="bg-BG" dirty="0"/>
              <a:t>Нормален текстов редактор</a:t>
            </a:r>
            <a:endParaRPr lang="en-US" dirty="0"/>
          </a:p>
          <a:p>
            <a:r>
              <a:rPr lang="bg-BG" dirty="0"/>
              <a:t>Хардуер</a:t>
            </a:r>
            <a:endParaRPr lang="en-US" dirty="0"/>
          </a:p>
          <a:p>
            <a:pPr lvl="1"/>
            <a:r>
              <a:rPr lang="bg-BG" dirty="0"/>
              <a:t>Компютър (произволен калибър) или смартфон с графичен процесор</a:t>
            </a:r>
            <a:endParaRPr lang="en-US" dirty="0"/>
          </a:p>
          <a:p>
            <a:r>
              <a:rPr lang="bg-BG" dirty="0" err="1"/>
              <a:t>Брейнуер</a:t>
            </a:r>
            <a:endParaRPr lang="bg-BG" dirty="0"/>
          </a:p>
          <a:p>
            <a:pPr lvl="1"/>
            <a:r>
              <a:rPr lang="bg-BG" dirty="0"/>
              <a:t>Ползване най-вече на </a:t>
            </a:r>
            <a:r>
              <a:rPr lang="en-US" dirty="0"/>
              <a:t>JavaScript</a:t>
            </a:r>
          </a:p>
          <a:p>
            <a:endParaRPr lang="bg-BG" dirty="0"/>
          </a:p>
          <a:p>
            <a:pPr lvl="1"/>
            <a:endParaRPr lang="bg-BG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</p:spPr>
        <p:txBody>
          <a:bodyPr/>
          <a:lstStyle/>
          <a:p>
            <a:r>
              <a:rPr lang="bg-BG" dirty="0"/>
              <a:t>Предизвикателства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Вероятно в началото на курса</a:t>
            </a:r>
          </a:p>
          <a:p>
            <a:pPr lvl="1"/>
            <a:r>
              <a:rPr lang="bg-BG" dirty="0"/>
              <a:t>Не знаете </a:t>
            </a:r>
            <a:r>
              <a:rPr lang="en-US" dirty="0"/>
              <a:t>JavaScript</a:t>
            </a:r>
          </a:p>
          <a:p>
            <a:pPr lvl="1"/>
            <a:r>
              <a:rPr lang="bg-BG" dirty="0"/>
              <a:t>Не знаете </a:t>
            </a:r>
            <a:r>
              <a:rPr lang="en-US" dirty="0"/>
              <a:t>Three.js</a:t>
            </a:r>
          </a:p>
          <a:p>
            <a:r>
              <a:rPr lang="bg-BG" dirty="0"/>
              <a:t>Вероятно в края на курса</a:t>
            </a:r>
          </a:p>
          <a:p>
            <a:pPr lvl="1"/>
            <a:r>
              <a:rPr lang="bg-BG" dirty="0"/>
              <a:t>Пак няма да ги знаете</a:t>
            </a:r>
          </a:p>
          <a:p>
            <a:pPr lvl="1"/>
            <a:r>
              <a:rPr lang="bg-BG" dirty="0"/>
              <a:t>Но ще може да ги ползвате</a:t>
            </a:r>
          </a:p>
        </p:txBody>
      </p:sp>
    </p:spTree>
    <p:extLst>
      <p:ext uri="{BB962C8B-B14F-4D97-AF65-F5344CB8AC3E}">
        <p14:creationId xmlns:p14="http://schemas.microsoft.com/office/powerpoint/2010/main" val="2975375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</p:spPr>
        <p:txBody>
          <a:bodyPr/>
          <a:lstStyle/>
          <a:p>
            <a:r>
              <a:rPr lang="en-US"/>
              <a:t>Moodle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Онлайн портал на курса</a:t>
            </a:r>
            <a:endParaRPr lang="en-US" dirty="0"/>
          </a:p>
          <a:p>
            <a:pPr lvl="1"/>
            <a:r>
              <a:rPr lang="bg-BG" dirty="0"/>
              <a:t>През </a:t>
            </a:r>
            <a:r>
              <a:rPr lang="en-US" dirty="0">
                <a:hlinkClick r:id="rId3" action="ppaction://hlinkfile"/>
              </a:rPr>
              <a:t>learn.fmi.uni-sofia.bg</a:t>
            </a:r>
            <a:endParaRPr lang="bg-BG" dirty="0"/>
          </a:p>
          <a:p>
            <a:r>
              <a:rPr lang="bg-BG" dirty="0"/>
              <a:t>През портала</a:t>
            </a:r>
          </a:p>
          <a:p>
            <a:pPr lvl="1"/>
            <a:r>
              <a:rPr lang="bg-BG" dirty="0"/>
              <a:t>Достъп до лекции и упражнения</a:t>
            </a:r>
          </a:p>
          <a:p>
            <a:pPr lvl="1"/>
            <a:r>
              <a:rPr lang="bg-BG" dirty="0"/>
              <a:t>Правене на тестовете в курса</a:t>
            </a:r>
          </a:p>
          <a:p>
            <a:pPr lvl="1"/>
            <a:r>
              <a:rPr lang="bg-BG" dirty="0"/>
              <a:t>Изпращане на домашни задания</a:t>
            </a:r>
          </a:p>
          <a:p>
            <a:pPr lvl="1"/>
            <a:r>
              <a:rPr lang="bg-BG" dirty="0"/>
              <a:t>Оценяване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</p:spPr>
        <p:txBody>
          <a:bodyPr/>
          <a:lstStyle/>
          <a:p>
            <a:r>
              <a:rPr lang="bg-BG" dirty="0"/>
              <a:t>Задача </a:t>
            </a:r>
            <a:r>
              <a:rPr lang="en-US" dirty="0"/>
              <a:t>S0</a:t>
            </a:r>
            <a:r>
              <a:rPr lang="bg-BG" dirty="0"/>
              <a:t>1</a:t>
            </a:r>
            <a:r>
              <a:rPr lang="en-US" dirty="0"/>
              <a:t> E01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Мудъл</a:t>
            </a:r>
            <a:endParaRPr lang="en-US" dirty="0"/>
          </a:p>
          <a:p>
            <a:pPr lvl="1"/>
            <a:r>
              <a:rPr lang="bg-BG" dirty="0"/>
              <a:t>Намерете тазгодишния ОКГ в </a:t>
            </a:r>
            <a:r>
              <a:rPr lang="bg-BG" dirty="0" err="1"/>
              <a:t>Мудъл</a:t>
            </a:r>
            <a:endParaRPr lang="bg-BG" dirty="0"/>
          </a:p>
          <a:p>
            <a:pPr lvl="1"/>
            <a:r>
              <a:rPr lang="bg-BG" dirty="0"/>
              <a:t>Записани ли сте в правилната група?</a:t>
            </a:r>
          </a:p>
          <a:p>
            <a:r>
              <a:rPr lang="bg-BG" dirty="0"/>
              <a:t>Защо?</a:t>
            </a:r>
          </a:p>
          <a:p>
            <a:pPr lvl="1"/>
            <a:r>
              <a:rPr lang="bg-BG" dirty="0"/>
              <a:t>Мудъл ще се ползва усилено</a:t>
            </a:r>
          </a:p>
          <a:p>
            <a:pPr lvl="1"/>
            <a:r>
              <a:rPr lang="bg-BG" dirty="0"/>
              <a:t>Някои дейности зависят от групата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Намерете</a:t>
            </a:r>
          </a:p>
          <a:p>
            <a:pPr lvl="1"/>
            <a:r>
              <a:rPr lang="bg-BG" dirty="0"/>
              <a:t>Какво е </a:t>
            </a:r>
            <a:r>
              <a:rPr lang="en-US" dirty="0"/>
              <a:t>Three.js</a:t>
            </a:r>
            <a:r>
              <a:rPr lang="bg-BG" dirty="0"/>
              <a:t> и къде е?</a:t>
            </a:r>
            <a:endParaRPr lang="en-US" dirty="0"/>
          </a:p>
          <a:p>
            <a:pPr lvl="1"/>
            <a:r>
              <a:rPr lang="bg-BG" dirty="0"/>
              <a:t>Къде е документацията?</a:t>
            </a:r>
            <a:endParaRPr lang="en-US" dirty="0"/>
          </a:p>
          <a:p>
            <a:r>
              <a:rPr lang="bg-BG" dirty="0"/>
              <a:t>Защо?</a:t>
            </a:r>
          </a:p>
          <a:p>
            <a:pPr lvl="1"/>
            <a:r>
              <a:rPr lang="bg-BG" dirty="0"/>
              <a:t>За да знаете къде може да намерите самия</a:t>
            </a:r>
            <a:br>
              <a:rPr lang="en-US" dirty="0"/>
            </a:br>
            <a:r>
              <a:rPr lang="en-US" dirty="0"/>
              <a:t>Three.js</a:t>
            </a:r>
            <a:r>
              <a:rPr lang="bg-BG" dirty="0"/>
              <a:t> и информация за него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</p:spPr>
        <p:txBody>
          <a:bodyPr/>
          <a:lstStyle/>
          <a:p>
            <a:r>
              <a:rPr lang="bg-BG" dirty="0"/>
              <a:t>Задача </a:t>
            </a:r>
            <a:r>
              <a:rPr lang="en-US" dirty="0"/>
              <a:t>S01 E02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</p:spPr>
        <p:txBody>
          <a:bodyPr/>
          <a:lstStyle/>
          <a:p>
            <a:r>
              <a:rPr lang="bg-BG" dirty="0"/>
              <a:t>Задача </a:t>
            </a:r>
            <a:r>
              <a:rPr lang="en-US" dirty="0"/>
              <a:t>S01 E03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Пускане</a:t>
            </a:r>
            <a:r>
              <a:rPr lang="en-US" dirty="0"/>
              <a:t> </a:t>
            </a:r>
            <a:r>
              <a:rPr lang="bg-BG" dirty="0"/>
              <a:t>на </a:t>
            </a:r>
            <a:r>
              <a:rPr lang="en-US" dirty="0"/>
              <a:t>Three.js (</a:t>
            </a:r>
            <a:r>
              <a:rPr lang="bg-BG" dirty="0"/>
              <a:t>от високо)</a:t>
            </a:r>
            <a:r>
              <a:rPr lang="en-US" dirty="0"/>
              <a:t> </a:t>
            </a:r>
            <a:endParaRPr lang="bg-BG" dirty="0">
              <a:solidFill>
                <a:srgbClr val="FF0000"/>
              </a:solidFill>
            </a:endParaRPr>
          </a:p>
          <a:p>
            <a:pPr lvl="1"/>
            <a:r>
              <a:rPr lang="bg-BG" dirty="0"/>
              <a:t>Разгледайте официалните примери</a:t>
            </a:r>
            <a:endParaRPr lang="en-US" sz="750" dirty="0"/>
          </a:p>
          <a:p>
            <a:r>
              <a:rPr lang="bg-BG" dirty="0"/>
              <a:t>Защо?</a:t>
            </a:r>
          </a:p>
          <a:p>
            <a:pPr lvl="1"/>
            <a:r>
              <a:rPr lang="bg-BG" dirty="0"/>
              <a:t>Да се уверим, че </a:t>
            </a:r>
            <a:r>
              <a:rPr lang="en-US" dirty="0"/>
              <a:t>Three.js </a:t>
            </a:r>
            <a:r>
              <a:rPr lang="bg-BG" dirty="0"/>
              <a:t>работи все пак</a:t>
            </a:r>
            <a:endParaRPr lang="en-US" dirty="0"/>
          </a:p>
          <a:p>
            <a:pPr lvl="1"/>
            <a:r>
              <a:rPr lang="bg-BG" dirty="0"/>
              <a:t>Да не се плашим, ако нещо не сработи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2229"/>
            <a:ext cx="8686800" cy="857250"/>
          </a:xfrm>
        </p:spPr>
        <p:txBody>
          <a:bodyPr/>
          <a:lstStyle/>
          <a:p>
            <a:r>
              <a:rPr lang="bg-BG"/>
              <a:t>Задача </a:t>
            </a:r>
            <a:r>
              <a:rPr lang="en-US"/>
              <a:t>S01 E04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Представете си ателие на фотограф</a:t>
            </a:r>
          </a:p>
          <a:p>
            <a:pPr lvl="1"/>
            <a:r>
              <a:rPr lang="bg-BG" dirty="0"/>
              <a:t>Той снима някаква сцена</a:t>
            </a:r>
          </a:p>
          <a:p>
            <a:pPr lvl="1"/>
            <a:r>
              <a:rPr lang="bg-BG" dirty="0"/>
              <a:t>В нея има разни обекти</a:t>
            </a:r>
          </a:p>
          <a:p>
            <a:pPr lvl="1"/>
            <a:r>
              <a:rPr lang="bg-BG" dirty="0"/>
              <a:t>Направени са от материали</a:t>
            </a:r>
          </a:p>
          <a:p>
            <a:pPr lvl="1"/>
            <a:r>
              <a:rPr lang="bg-BG" dirty="0"/>
              <a:t>Осветени са с прожектори</a:t>
            </a:r>
          </a:p>
          <a:p>
            <a:pPr lvl="1"/>
            <a:r>
              <a:rPr lang="bg-BG" dirty="0"/>
              <a:t>Снимани са от избран ракурс</a:t>
            </a:r>
          </a:p>
          <a:p>
            <a:r>
              <a:rPr lang="bg-BG" dirty="0"/>
              <a:t>Това са нещата във всяка 3</a:t>
            </a:r>
            <a:r>
              <a:rPr lang="en-US" dirty="0"/>
              <a:t>D</a:t>
            </a:r>
            <a:r>
              <a:rPr lang="bg-BG" dirty="0"/>
              <a:t> сцена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437</Words>
  <Application>Microsoft Office PowerPoint</Application>
  <PresentationFormat>On-screen Show (16:9)</PresentationFormat>
  <Paragraphs>104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Roboto SemiBold</vt:lpstr>
      <vt:lpstr>Open Sans</vt:lpstr>
      <vt:lpstr>Arial</vt:lpstr>
      <vt:lpstr>Calibri</vt:lpstr>
      <vt:lpstr>Sofia Sans Semi Condensed Light</vt:lpstr>
      <vt:lpstr>Roboto</vt:lpstr>
      <vt:lpstr>Roboto Light</vt:lpstr>
      <vt:lpstr>Open Sans Light</vt:lpstr>
      <vt:lpstr>Sofia Sans</vt:lpstr>
      <vt:lpstr>Sofia Sans ExtraBold</vt:lpstr>
      <vt:lpstr>Office Theme</vt:lpstr>
      <vt:lpstr>PowerPoint Presentation</vt:lpstr>
      <vt:lpstr>Цели</vt:lpstr>
      <vt:lpstr>Необходими уери</vt:lpstr>
      <vt:lpstr>Предизвикателства</vt:lpstr>
      <vt:lpstr>Moodle</vt:lpstr>
      <vt:lpstr>Задача S01 E01</vt:lpstr>
      <vt:lpstr>Задача S01 E02</vt:lpstr>
      <vt:lpstr>Задача S01 E03</vt:lpstr>
      <vt:lpstr>Задача S01 E04</vt:lpstr>
      <vt:lpstr>PowerPoint Presentation</vt:lpstr>
      <vt:lpstr>PowerPoint Presentation</vt:lpstr>
      <vt:lpstr>Задача S01 E05</vt:lpstr>
      <vt:lpstr>PowerPoint Presentation</vt:lpstr>
      <vt:lpstr>Задача S01 E06*</vt:lpstr>
      <vt:lpstr>PowerPoint Presentation</vt:lpstr>
      <vt:lpstr>Преди следващия път</vt:lpstr>
      <vt:lpstr>Край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2012-07-28T11:33:16Z</dcterms:created>
  <dcterms:modified xsi:type="dcterms:W3CDTF">2025-09-17T13:40:37Z</dcterms:modified>
</cp:coreProperties>
</file>

<file path=docProps/thumbnail.jpeg>
</file>